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70"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6DC7ABC-6538-4F63-AF58-E92EA0FDA1E6}" type="datetimeFigureOut">
              <a:rPr lang="en-US" smtClean="0"/>
              <a:t>2/14/2012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5946EDD-A64C-4D46-8339-54305CE807C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C7ABC-6538-4F63-AF58-E92EA0FDA1E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C7ABC-6538-4F63-AF58-E92EA0FDA1E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C7ABC-6538-4F63-AF58-E92EA0FDA1E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DC7ABC-6538-4F63-AF58-E92EA0FDA1E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5946EDD-A64C-4D46-8339-54305CE807C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DC7ABC-6538-4F63-AF58-E92EA0FDA1E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DC7ABC-6538-4F63-AF58-E92EA0FDA1E6}" type="datetimeFigureOut">
              <a:rPr lang="en-US" smtClean="0"/>
              <a:t>2/14/2012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DC7ABC-6538-4F63-AF58-E92EA0FDA1E6}" type="datetimeFigureOut">
              <a:rPr lang="en-US" smtClean="0"/>
              <a:t>2/14/2012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C7ABC-6538-4F63-AF58-E92EA0FDA1E6}" type="datetimeFigureOut">
              <a:rPr lang="en-US" smtClean="0"/>
              <a:t>2/14/2012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DC7ABC-6538-4F63-AF58-E92EA0FDA1E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DC7ABC-6538-4F63-AF58-E92EA0FDA1E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46EDD-A64C-4D46-8339-54305CE807C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6DC7ABC-6538-4F63-AF58-E92EA0FDA1E6}" type="datetimeFigureOut">
              <a:rPr lang="en-US" smtClean="0"/>
              <a:t>2/14/2012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5946EDD-A64C-4D46-8339-54305CE807C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Grievance Time Limits</a:t>
            </a:r>
            <a:endParaRPr lang="en-US" dirty="0"/>
          </a:p>
        </p:txBody>
      </p:sp>
      <p:pic>
        <p:nvPicPr>
          <p:cNvPr id="1026" name="Picture 2" descr="C:\Documents and Settings\user1\Local Settings\Temporary Internet Files\Content.IE5\4HUA973T\MP900341439[1].jpg"/>
          <p:cNvPicPr>
            <a:picLocks noGrp="1" noChangeAspect="1" noChangeArrowheads="1"/>
          </p:cNvPicPr>
          <p:nvPr>
            <p:ph idx="1"/>
          </p:nvPr>
        </p:nvPicPr>
        <p:blipFill>
          <a:blip r:embed="rId2" cstate="print"/>
          <a:srcRect/>
          <a:stretch>
            <a:fillRect/>
          </a:stretch>
        </p:blipFill>
        <p:spPr bwMode="auto">
          <a:xfrm>
            <a:off x="1371600" y="1828800"/>
            <a:ext cx="6477000" cy="43484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Incorrect Step Three Appeals</a:t>
            </a:r>
            <a:endParaRPr lang="en-US" dirty="0"/>
          </a:p>
        </p:txBody>
      </p:sp>
      <p:sp>
        <p:nvSpPr>
          <p:cNvPr id="3" name="Content Placeholder 2"/>
          <p:cNvSpPr>
            <a:spLocks noGrp="1"/>
          </p:cNvSpPr>
          <p:nvPr>
            <p:ph idx="1"/>
          </p:nvPr>
        </p:nvSpPr>
        <p:spPr/>
        <p:txBody>
          <a:bodyPr/>
          <a:lstStyle/>
          <a:p>
            <a:r>
              <a:rPr lang="en-US" dirty="0" smtClean="0"/>
              <a:t>Where the union incorrectly appeals a grievance directly to arbitration under Article 15.2 Step 2(h) and the grievance should have been appealed to Step 3, or vice versa, the grievance is not waived as untimely provided the union can show a timely appeal to arbitration/Step 3.</a:t>
            </a:r>
          </a:p>
          <a:p>
            <a:pPr algn="r"/>
            <a:r>
              <a:rPr lang="en-US" dirty="0" smtClean="0"/>
              <a:t>-JCIM Article 15.2, Step 2(h)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Questions???</a:t>
            </a:r>
            <a:endParaRPr lang="en-US" i="1" dirty="0"/>
          </a:p>
        </p:txBody>
      </p:sp>
      <p:pic>
        <p:nvPicPr>
          <p:cNvPr id="2050" name="Picture 2" descr="C:\Documents and Settings\user1\Local Settings\Temporary Internet Files\Content.IE5\LM0KCEQG\MC900434411[1].wmf"/>
          <p:cNvPicPr>
            <a:picLocks noGrp="1" noChangeAspect="1" noChangeArrowheads="1"/>
          </p:cNvPicPr>
          <p:nvPr>
            <p:ph idx="1"/>
          </p:nvPr>
        </p:nvPicPr>
        <p:blipFill>
          <a:blip r:embed="rId2" cstate="print"/>
          <a:srcRect/>
          <a:stretch>
            <a:fillRect/>
          </a:stretch>
        </p:blipFill>
        <p:spPr bwMode="auto">
          <a:xfrm>
            <a:off x="1981200" y="1600200"/>
            <a:ext cx="4343400" cy="48863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Does Time Begin?</a:t>
            </a:r>
            <a:endParaRPr lang="en-US" dirty="0"/>
          </a:p>
        </p:txBody>
      </p:sp>
      <p:sp>
        <p:nvSpPr>
          <p:cNvPr id="3" name="Content Placeholder 2"/>
          <p:cNvSpPr>
            <a:spLocks noGrp="1"/>
          </p:cNvSpPr>
          <p:nvPr>
            <p:ph idx="1"/>
          </p:nvPr>
        </p:nvSpPr>
        <p:spPr>
          <a:xfrm>
            <a:off x="457200" y="1828800"/>
            <a:ext cx="8229600" cy="4480560"/>
          </a:xfrm>
        </p:spPr>
        <p:txBody>
          <a:bodyPr/>
          <a:lstStyle/>
          <a:p>
            <a:r>
              <a:rPr lang="en-US" dirty="0" smtClean="0"/>
              <a:t>With the date of the occurrence or the date the grievant or the union may reasonably have been expected to have learned of the occurrence  of a violation of the Collective Bargaining Agreement.</a:t>
            </a:r>
          </a:p>
          <a:p>
            <a:endParaRPr lang="en-US" dirty="0" smtClean="0"/>
          </a:p>
          <a:p>
            <a:r>
              <a:rPr lang="en-US" dirty="0" smtClean="0"/>
              <a:t>Exception:  a continuing  violation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Violation</a:t>
            </a:r>
            <a:endParaRPr lang="en-US" dirty="0"/>
          </a:p>
        </p:txBody>
      </p:sp>
      <p:sp>
        <p:nvSpPr>
          <p:cNvPr id="3" name="Content Placeholder 2"/>
          <p:cNvSpPr>
            <a:spLocks noGrp="1"/>
          </p:cNvSpPr>
          <p:nvPr>
            <p:ph idx="1"/>
          </p:nvPr>
        </p:nvSpPr>
        <p:spPr/>
        <p:txBody>
          <a:bodyPr/>
          <a:lstStyle/>
          <a:p>
            <a:r>
              <a:rPr lang="en-US" dirty="0" smtClean="0"/>
              <a:t>When a contract violation is occurring on a ongoing basis.  A grievance may be filed at anytime during the continuing contract violation.</a:t>
            </a:r>
          </a:p>
          <a:p>
            <a:endParaRPr lang="en-US" dirty="0" smtClean="0"/>
          </a:p>
          <a:p>
            <a:r>
              <a:rPr lang="en-US" dirty="0" smtClean="0"/>
              <a:t>Management however only has a liability  to remedy the violation beginning 14 days prior to the grievance being filed.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must a grievance be filed?</a:t>
            </a:r>
            <a:endParaRPr lang="en-US" dirty="0"/>
          </a:p>
        </p:txBody>
      </p:sp>
      <p:sp>
        <p:nvSpPr>
          <p:cNvPr id="3" name="Content Placeholder 2"/>
          <p:cNvSpPr>
            <a:spLocks noGrp="1"/>
          </p:cNvSpPr>
          <p:nvPr>
            <p:ph idx="1"/>
          </p:nvPr>
        </p:nvSpPr>
        <p:spPr>
          <a:xfrm>
            <a:off x="457200" y="2209800"/>
            <a:ext cx="8229600" cy="3489960"/>
          </a:xfrm>
        </p:spPr>
        <p:txBody>
          <a:bodyPr/>
          <a:lstStyle/>
          <a:p>
            <a:pPr algn="ctr"/>
            <a:r>
              <a:rPr lang="en-US" dirty="0" smtClean="0"/>
              <a:t>A grievance must be initiated at Step One within 14 days of the contractual violation.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One Time Limits</a:t>
            </a:r>
            <a:endParaRPr lang="en-US" dirty="0"/>
          </a:p>
        </p:txBody>
      </p:sp>
      <p:sp>
        <p:nvSpPr>
          <p:cNvPr id="3" name="Content Placeholder 2"/>
          <p:cNvSpPr>
            <a:spLocks noGrp="1"/>
          </p:cNvSpPr>
          <p:nvPr>
            <p:ph idx="1"/>
          </p:nvPr>
        </p:nvSpPr>
        <p:spPr>
          <a:xfrm>
            <a:off x="457200" y="1219200"/>
            <a:ext cx="8229600" cy="5090160"/>
          </a:xfrm>
        </p:spPr>
        <p:txBody>
          <a:bodyPr>
            <a:normAutofit lnSpcReduction="10000"/>
          </a:bodyPr>
          <a:lstStyle/>
          <a:p>
            <a:r>
              <a:rPr lang="en-US" dirty="0" smtClean="0"/>
              <a:t>Management must render an oral decision within 5 days after the initiation of the grievance.  The supervisor must provide reasons for denying the grievance.</a:t>
            </a:r>
          </a:p>
          <a:p>
            <a:endParaRPr lang="en-US" dirty="0" smtClean="0"/>
          </a:p>
          <a:p>
            <a:r>
              <a:rPr lang="en-US" dirty="0" smtClean="0"/>
              <a:t>The parties can agree to extend the five day time period.  -Art. 15.2.C</a:t>
            </a:r>
          </a:p>
          <a:p>
            <a:endParaRPr lang="en-US" dirty="0" smtClean="0"/>
          </a:p>
          <a:p>
            <a:r>
              <a:rPr lang="en-US" dirty="0" smtClean="0"/>
              <a:t>If management refuses to issue a decision within the 5 day period the grievance should be appealed to Step Two.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Appealing to Step Two</a:t>
            </a:r>
            <a:endParaRPr lang="en-US" dirty="0"/>
          </a:p>
        </p:txBody>
      </p:sp>
      <p:sp>
        <p:nvSpPr>
          <p:cNvPr id="3" name="Content Placeholder 2"/>
          <p:cNvSpPr>
            <a:spLocks noGrp="1"/>
          </p:cNvSpPr>
          <p:nvPr>
            <p:ph idx="1"/>
          </p:nvPr>
        </p:nvSpPr>
        <p:spPr/>
        <p:txBody>
          <a:bodyPr/>
          <a:lstStyle/>
          <a:p>
            <a:r>
              <a:rPr lang="en-US" dirty="0" smtClean="0"/>
              <a:t>Time limits for appealing a grievance to Step Two begins the day after management renders it’s Step One decision.</a:t>
            </a:r>
          </a:p>
          <a:p>
            <a:endParaRPr lang="en-US" dirty="0" smtClean="0"/>
          </a:p>
          <a:p>
            <a:r>
              <a:rPr lang="en-US" dirty="0" smtClean="0"/>
              <a:t>The union can appeal an adverse decision within 10 days of management’s Step One denial.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Two Meeting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Step Two meeting must be held as expeditiously as possible, but no later than seven days following receipt of the Step Two appeal unless the time limits are mutually extended. –JCIM Article 15.2, Step 2(c).</a:t>
            </a:r>
          </a:p>
          <a:p>
            <a:endParaRPr lang="en-US" dirty="0" smtClean="0"/>
          </a:p>
          <a:p>
            <a:r>
              <a:rPr lang="en-US" dirty="0" smtClean="0"/>
              <a:t>If management fails to schedule a timely meeting or issue a timely decision the union </a:t>
            </a:r>
            <a:r>
              <a:rPr lang="en-US" b="1" i="1" dirty="0" smtClean="0"/>
              <a:t>must </a:t>
            </a:r>
            <a:r>
              <a:rPr lang="en-US" dirty="0" smtClean="0"/>
              <a:t> appeal the case to the next step within the prescribed time limits, if it wishes to pursue the grievance. –JCIM Article 15.4.C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Union </a:t>
            </a:r>
            <a:r>
              <a:rPr lang="en-US" dirty="0" err="1" smtClean="0"/>
              <a:t>Timelyness</a:t>
            </a:r>
            <a:r>
              <a:rPr lang="en-US" dirty="0" smtClean="0"/>
              <a:t> </a:t>
            </a:r>
            <a:endParaRPr lang="en-US" dirty="0"/>
          </a:p>
        </p:txBody>
      </p:sp>
      <p:sp>
        <p:nvSpPr>
          <p:cNvPr id="3" name="Content Placeholder 2"/>
          <p:cNvSpPr>
            <a:spLocks noGrp="1"/>
          </p:cNvSpPr>
          <p:nvPr>
            <p:ph idx="1"/>
          </p:nvPr>
        </p:nvSpPr>
        <p:spPr/>
        <p:txBody>
          <a:bodyPr/>
          <a:lstStyle/>
          <a:p>
            <a:r>
              <a:rPr lang="en-US" dirty="0" smtClean="0"/>
              <a:t>If management fails to raise the issue of timeliness at Step 2, or at the step at which the employee or union failed to meet the prescribed time limits, whichever is later, it waives the right to raise the issue.</a:t>
            </a:r>
          </a:p>
          <a:p>
            <a:endParaRPr lang="en-US" dirty="0" smtClean="0"/>
          </a:p>
          <a:p>
            <a:r>
              <a:rPr lang="en-US" dirty="0" smtClean="0"/>
              <a:t>If management asserts that a grievance was not timely at Step 1 management must raise the issue at Step 2 or the objection is waived.</a:t>
            </a:r>
          </a:p>
          <a:p>
            <a:pPr algn="r"/>
            <a:r>
              <a:rPr lang="en-US" dirty="0" smtClean="0"/>
              <a:t>-JCIM Article 15.4.B</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Three Appeals</a:t>
            </a:r>
            <a:endParaRPr lang="en-US" dirty="0"/>
          </a:p>
        </p:txBody>
      </p:sp>
      <p:sp>
        <p:nvSpPr>
          <p:cNvPr id="3" name="Content Placeholder 2"/>
          <p:cNvSpPr>
            <a:spLocks noGrp="1"/>
          </p:cNvSpPr>
          <p:nvPr>
            <p:ph idx="1"/>
          </p:nvPr>
        </p:nvSpPr>
        <p:spPr>
          <a:xfrm>
            <a:off x="457200" y="2209800"/>
            <a:ext cx="8229600" cy="4099560"/>
          </a:xfrm>
        </p:spPr>
        <p:txBody>
          <a:bodyPr/>
          <a:lstStyle/>
          <a:p>
            <a:r>
              <a:rPr lang="en-US" dirty="0" smtClean="0"/>
              <a:t>An appeal to Step 3 must be filed within fifteen days of receipt of the Step 2 decision.</a:t>
            </a:r>
          </a:p>
          <a:p>
            <a:endParaRPr lang="en-US" dirty="0" smtClean="0"/>
          </a:p>
          <a:p>
            <a:r>
              <a:rPr lang="en-US" dirty="0" smtClean="0"/>
              <a:t>A direct appeal to arbitration must be filed to the appropriate Grievance/Arbitration Processing Center within 30 days of managements Step 2 denial.</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80</TotalTime>
  <Words>493</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Grievance Time Limits</vt:lpstr>
      <vt:lpstr>Where Does Time Begin?</vt:lpstr>
      <vt:lpstr>Continuing Violation</vt:lpstr>
      <vt:lpstr>When must a grievance be filed?</vt:lpstr>
      <vt:lpstr>Step One Time Limits</vt:lpstr>
      <vt:lpstr>Appealing to Step Two</vt:lpstr>
      <vt:lpstr>Step Two Meeting</vt:lpstr>
      <vt:lpstr>Union Timelyness </vt:lpstr>
      <vt:lpstr>Step Three Appeals</vt:lpstr>
      <vt:lpstr>Incorrect Step Three Appeals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Grievance Time Limits</dc:title>
  <dc:creator>admin</dc:creator>
  <cp:lastModifiedBy>Lance Account</cp:lastModifiedBy>
  <cp:revision>10</cp:revision>
  <dcterms:created xsi:type="dcterms:W3CDTF">2012-01-22T17:32:17Z</dcterms:created>
  <dcterms:modified xsi:type="dcterms:W3CDTF">2012-02-14T23:25:36Z</dcterms:modified>
</cp:coreProperties>
</file>