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80" r:id="rId16"/>
    <p:sldId id="276" r:id="rId17"/>
    <p:sldId id="277" r:id="rId18"/>
    <p:sldId id="278" r:id="rId19"/>
    <p:sldId id="279" r:id="rId20"/>
    <p:sldId id="269"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308BCD-942E-47D1-A272-493D13DA2AD7}" type="datetimeFigureOut">
              <a:rPr lang="en-US" smtClean="0"/>
              <a:pPr/>
              <a:t>2/14/2012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61E88EF-D36F-4625-B76B-CE068CAE91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08BCD-942E-47D1-A272-493D13DA2AD7}" type="datetimeFigureOut">
              <a:rPr lang="en-US" smtClean="0"/>
              <a:pPr/>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08BCD-942E-47D1-A272-493D13DA2AD7}" type="datetimeFigureOut">
              <a:rPr lang="en-US" smtClean="0"/>
              <a:pPr/>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08BCD-942E-47D1-A272-493D13DA2AD7}" type="datetimeFigureOut">
              <a:rPr lang="en-US" smtClean="0"/>
              <a:pPr/>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308BCD-942E-47D1-A272-493D13DA2AD7}" type="datetimeFigureOut">
              <a:rPr lang="en-US" smtClean="0"/>
              <a:pPr/>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88EF-D36F-4625-B76B-CE068CAE91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308BCD-942E-47D1-A272-493D13DA2AD7}" type="datetimeFigureOut">
              <a:rPr lang="en-US" smtClean="0"/>
              <a:pPr/>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308BCD-942E-47D1-A272-493D13DA2AD7}" type="datetimeFigureOut">
              <a:rPr lang="en-US" smtClean="0"/>
              <a:pPr/>
              <a:t>2/14/2012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308BCD-942E-47D1-A272-493D13DA2AD7}" type="datetimeFigureOut">
              <a:rPr lang="en-US" smtClean="0"/>
              <a:pPr/>
              <a:t>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08BCD-942E-47D1-A272-493D13DA2AD7}" type="datetimeFigureOut">
              <a:rPr lang="en-US" smtClean="0"/>
              <a:pPr/>
              <a:t>2/14/2012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308BCD-942E-47D1-A272-493D13DA2AD7}" type="datetimeFigureOut">
              <a:rPr lang="en-US" smtClean="0"/>
              <a:pPr/>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E88EF-D36F-4625-B76B-CE068CAE91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308BCD-942E-47D1-A272-493D13DA2AD7}" type="datetimeFigureOut">
              <a:rPr lang="en-US" smtClean="0"/>
              <a:pPr/>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61E88EF-D36F-4625-B76B-CE068CAE918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308BCD-942E-47D1-A272-493D13DA2AD7}" type="datetimeFigureOut">
              <a:rPr lang="en-US" smtClean="0"/>
              <a:pPr/>
              <a:t>2/14/2012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1E88EF-D36F-4625-B76B-CE068CAE918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Steward’s Guide to Information</a:t>
            </a:r>
            <a:br>
              <a:rPr lang="en-US" dirty="0" smtClean="0"/>
            </a:br>
            <a:r>
              <a:rPr lang="en-US" dirty="0" smtClean="0"/>
              <a:t>Requests</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C:\Documents and Settings\user1\Local Settings\Temporary Internet Files\Content.IE5\LM0KCEQG\MP900387779[1].jpg"/>
          <p:cNvPicPr>
            <a:picLocks noChangeAspect="1" noChangeArrowheads="1"/>
          </p:cNvPicPr>
          <p:nvPr/>
        </p:nvPicPr>
        <p:blipFill>
          <a:blip r:embed="rId2" cstate="print"/>
          <a:srcRect/>
          <a:stretch>
            <a:fillRect/>
          </a:stretch>
        </p:blipFill>
        <p:spPr bwMode="auto">
          <a:xfrm>
            <a:off x="685800" y="2895600"/>
            <a:ext cx="4633957" cy="330555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Cost of Information</a:t>
            </a:r>
            <a:endParaRPr lang="en-US" dirty="0"/>
          </a:p>
        </p:txBody>
      </p:sp>
      <p:sp>
        <p:nvSpPr>
          <p:cNvPr id="3" name="Content Placeholder 2"/>
          <p:cNvSpPr>
            <a:spLocks noGrp="1"/>
          </p:cNvSpPr>
          <p:nvPr>
            <p:ph idx="1"/>
          </p:nvPr>
        </p:nvSpPr>
        <p:spPr/>
        <p:txBody>
          <a:bodyPr/>
          <a:lstStyle/>
          <a:p>
            <a:r>
              <a:rPr lang="en-US" dirty="0" smtClean="0"/>
              <a:t>The Postal Service my charge for reasonable expenses incurred in providing requested information to a union.  </a:t>
            </a:r>
          </a:p>
          <a:p>
            <a:r>
              <a:rPr lang="en-US" dirty="0" smtClean="0"/>
              <a:t>This is allowed by Article 31 of the CBA and is administered in accordance with the Administrative Support Manual (ASM) Section 352.7</a:t>
            </a:r>
          </a:p>
          <a:p>
            <a:r>
              <a:rPr lang="en-US" dirty="0" smtClean="0"/>
              <a:t>The first two hours of search time and the first 100 pages of photocopying are provided free of charge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Avoiding Information Costs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If a request will take longer than two hours of search time or require more than 100 pages of photocopying:</a:t>
            </a:r>
          </a:p>
          <a:p>
            <a:pPr>
              <a:buNone/>
            </a:pPr>
            <a:r>
              <a:rPr lang="en-US" dirty="0" smtClean="0"/>
              <a:t> </a:t>
            </a:r>
          </a:p>
          <a:p>
            <a:pPr>
              <a:buNone/>
            </a:pPr>
            <a:r>
              <a:rPr lang="en-US" dirty="0" smtClean="0"/>
              <a:t>		-Submit several smaller requests.</a:t>
            </a:r>
          </a:p>
          <a:p>
            <a:pPr>
              <a:buNone/>
            </a:pPr>
            <a:r>
              <a:rPr lang="en-US" dirty="0" smtClean="0"/>
              <a:t>		-Ask for the information be sent electronically.</a:t>
            </a:r>
          </a:p>
          <a:p>
            <a:pPr>
              <a:buNone/>
            </a:pPr>
            <a:r>
              <a:rPr lang="en-US" dirty="0" smtClean="0"/>
              <a:t>		-Narrow the scope of the request.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Long Does Management Have to Respond to a Request?</a:t>
            </a:r>
            <a:endParaRPr lang="en-US" dirty="0"/>
          </a:p>
        </p:txBody>
      </p:sp>
      <p:sp>
        <p:nvSpPr>
          <p:cNvPr id="3" name="Content Placeholder 2"/>
          <p:cNvSpPr>
            <a:spLocks noGrp="1"/>
          </p:cNvSpPr>
          <p:nvPr>
            <p:ph idx="1"/>
          </p:nvPr>
        </p:nvSpPr>
        <p:spPr/>
        <p:txBody>
          <a:bodyPr>
            <a:normAutofit lnSpcReduction="10000"/>
          </a:bodyPr>
          <a:lstStyle/>
          <a:p>
            <a:r>
              <a:rPr lang="en-US" dirty="0" smtClean="0"/>
              <a:t>Management’s own guideline for responding to requests is 72 hours.  </a:t>
            </a:r>
          </a:p>
          <a:p>
            <a:r>
              <a:rPr lang="en-US" dirty="0" smtClean="0"/>
              <a:t>If management can’t respond within 72 hours they are to notify you in writing the reasons for the delay with an estimated delivery date of the information not to exceed 10 days.</a:t>
            </a:r>
          </a:p>
          <a:p>
            <a:r>
              <a:rPr lang="en-US" dirty="0" smtClean="0"/>
              <a:t>If nothing is received from management with 72 hours a second information request should be submitted.  The request should indicate that it is a second request and should be time stamped and submitted to the supervisor  with a copy sent to the MDO.</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When Should I File a Grievance?</a:t>
            </a:r>
            <a:endParaRPr lang="en-US" dirty="0"/>
          </a:p>
        </p:txBody>
      </p:sp>
      <p:sp>
        <p:nvSpPr>
          <p:cNvPr id="3" name="Content Placeholder 2"/>
          <p:cNvSpPr>
            <a:spLocks noGrp="1"/>
          </p:cNvSpPr>
          <p:nvPr>
            <p:ph idx="1"/>
          </p:nvPr>
        </p:nvSpPr>
        <p:spPr/>
        <p:txBody>
          <a:bodyPr>
            <a:normAutofit lnSpcReduction="10000"/>
          </a:bodyPr>
          <a:lstStyle/>
          <a:p>
            <a:r>
              <a:rPr lang="en-US" dirty="0" smtClean="0"/>
              <a:t>File a grievance one week after the original information request or 72 hours after the second request.</a:t>
            </a:r>
          </a:p>
          <a:p>
            <a:r>
              <a:rPr lang="en-US" dirty="0" smtClean="0"/>
              <a:t>Include:</a:t>
            </a:r>
          </a:p>
          <a:p>
            <a:pPr>
              <a:buNone/>
            </a:pPr>
            <a:r>
              <a:rPr lang="en-US" dirty="0" smtClean="0"/>
              <a:t> 		-Copies of the Information Requests.</a:t>
            </a:r>
          </a:p>
          <a:p>
            <a:pPr>
              <a:buNone/>
            </a:pPr>
            <a:r>
              <a:rPr lang="en-US" dirty="0" smtClean="0"/>
              <a:t>		-Article 17 and 31 of the CBA</a:t>
            </a:r>
          </a:p>
          <a:p>
            <a:pPr>
              <a:buNone/>
            </a:pPr>
            <a:r>
              <a:rPr lang="en-US" dirty="0" smtClean="0"/>
              <a:t>		-Article 17 of the JCIM</a:t>
            </a:r>
          </a:p>
          <a:p>
            <a:pPr>
              <a:buNone/>
            </a:pPr>
            <a:r>
              <a:rPr lang="en-US" dirty="0" smtClean="0"/>
              <a:t>	A copy of this grievance and information requests should be included with any grievances filed in conjunction with these requests.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Should be in the Grievance.</a:t>
            </a:r>
            <a:endParaRPr lang="en-US" dirty="0"/>
          </a:p>
        </p:txBody>
      </p:sp>
      <p:sp>
        <p:nvSpPr>
          <p:cNvPr id="3" name="Content Placeholder 2"/>
          <p:cNvSpPr>
            <a:spLocks noGrp="1"/>
          </p:cNvSpPr>
          <p:nvPr>
            <p:ph idx="1"/>
          </p:nvPr>
        </p:nvSpPr>
        <p:spPr/>
        <p:txBody>
          <a:bodyPr>
            <a:normAutofit lnSpcReduction="10000"/>
          </a:bodyPr>
          <a:lstStyle/>
          <a:p>
            <a:r>
              <a:rPr lang="en-US" dirty="0" smtClean="0"/>
              <a:t>That Negative Inference is created.</a:t>
            </a:r>
          </a:p>
          <a:p>
            <a:r>
              <a:rPr lang="en-US" dirty="0" smtClean="0"/>
              <a:t>That lowest possible step resolution of the grievance is fatally damaged.</a:t>
            </a:r>
          </a:p>
          <a:p>
            <a:r>
              <a:rPr lang="en-US" dirty="0" smtClean="0"/>
              <a:t>That Union defenses were denied development.</a:t>
            </a:r>
          </a:p>
          <a:p>
            <a:r>
              <a:rPr lang="en-US" dirty="0" smtClean="0"/>
              <a:t>Cite articles 15, 17 and 31</a:t>
            </a:r>
          </a:p>
          <a:p>
            <a:r>
              <a:rPr lang="en-US" dirty="0" smtClean="0"/>
              <a:t>Cite in remedy</a:t>
            </a:r>
          </a:p>
          <a:p>
            <a:pPr lvl="1"/>
            <a:r>
              <a:rPr lang="en-US" dirty="0" smtClean="0"/>
              <a:t>The information be provided so long as such access is given prior to any grievance step meetings and,</a:t>
            </a:r>
          </a:p>
          <a:p>
            <a:pPr lvl="1"/>
            <a:r>
              <a:rPr lang="en-US" dirty="0" smtClean="0"/>
              <a:t>Should the information not be provided no later than at the Step 2 meeting that the original grievance’s corrective remedy be sustained in its entirety.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Conducting an Interview</a:t>
            </a:r>
            <a:endParaRPr lang="en-US" dirty="0"/>
          </a:p>
        </p:txBody>
      </p:sp>
      <p:sp>
        <p:nvSpPr>
          <p:cNvPr id="3" name="Content Placeholder 2"/>
          <p:cNvSpPr>
            <a:spLocks noGrp="1"/>
          </p:cNvSpPr>
          <p:nvPr>
            <p:ph idx="1"/>
          </p:nvPr>
        </p:nvSpPr>
        <p:spPr/>
        <p:txBody>
          <a:bodyPr>
            <a:normAutofit lnSpcReduction="10000"/>
          </a:bodyPr>
          <a:lstStyle/>
          <a:p>
            <a:r>
              <a:rPr lang="en-US" dirty="0" smtClean="0"/>
              <a:t>When an information request is not denied in writing it is necessary to conduct an interview of the supervisor to strengthen our case.</a:t>
            </a:r>
          </a:p>
          <a:p>
            <a:r>
              <a:rPr lang="en-US" dirty="0" smtClean="0"/>
              <a:t>Some sample questions are:</a:t>
            </a:r>
          </a:p>
          <a:p>
            <a:pPr lvl="1"/>
            <a:r>
              <a:rPr lang="en-US" dirty="0" smtClean="0"/>
              <a:t>You did deny the information?</a:t>
            </a:r>
          </a:p>
          <a:p>
            <a:pPr lvl="1"/>
            <a:r>
              <a:rPr lang="en-US" dirty="0" smtClean="0"/>
              <a:t>Do you have access to the information requested?</a:t>
            </a:r>
          </a:p>
          <a:p>
            <a:pPr lvl="1"/>
            <a:r>
              <a:rPr lang="en-US" dirty="0" smtClean="0"/>
              <a:t>Was the information requested relied upon in issuing discipline?</a:t>
            </a:r>
          </a:p>
          <a:p>
            <a:pPr lvl="1"/>
            <a:r>
              <a:rPr lang="en-US" dirty="0" smtClean="0"/>
              <a:t>What Collective Bargaining Agreement article did you rely upon in denying the Union access to the information?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Negative Inference</a:t>
            </a:r>
            <a:endParaRPr lang="en-US" dirty="0"/>
          </a:p>
        </p:txBody>
      </p:sp>
      <p:sp>
        <p:nvSpPr>
          <p:cNvPr id="3" name="Content Placeholder 2"/>
          <p:cNvSpPr>
            <a:spLocks noGrp="1"/>
          </p:cNvSpPr>
          <p:nvPr>
            <p:ph idx="1"/>
          </p:nvPr>
        </p:nvSpPr>
        <p:spPr>
          <a:xfrm>
            <a:off x="457200" y="2895600"/>
            <a:ext cx="8229600" cy="3429000"/>
          </a:xfrm>
        </p:spPr>
        <p:txBody>
          <a:bodyPr/>
          <a:lstStyle/>
          <a:p>
            <a:r>
              <a:rPr lang="en-US" dirty="0" smtClean="0"/>
              <a:t>The negative inference argument is best defined as a presumption that the evidence withheld by management would either prove the Union’s case or seriously damage the employer’s  ability to meet its Just Cause burden of proof.</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Lowest Possible Step Fatally Damaged</a:t>
            </a:r>
            <a:endParaRPr lang="en-US" dirty="0"/>
          </a:p>
        </p:txBody>
      </p:sp>
      <p:sp>
        <p:nvSpPr>
          <p:cNvPr id="3" name="Content Placeholder 2"/>
          <p:cNvSpPr>
            <a:spLocks noGrp="1"/>
          </p:cNvSpPr>
          <p:nvPr>
            <p:ph idx="1"/>
          </p:nvPr>
        </p:nvSpPr>
        <p:spPr/>
        <p:txBody>
          <a:bodyPr/>
          <a:lstStyle/>
          <a:p>
            <a:r>
              <a:rPr lang="en-US" dirty="0" smtClean="0"/>
              <a:t>Resolution of grievances at the lowest possible step is the cornerstone of Article 15’s Grievance Arbitration procedure.</a:t>
            </a:r>
          </a:p>
          <a:p>
            <a:r>
              <a:rPr lang="en-US" dirty="0" smtClean="0"/>
              <a:t>When management denies access to  information the full development of all the facts, arguments, CBA reliance, and defenses cannot be achieved.</a:t>
            </a:r>
          </a:p>
          <a:p>
            <a:r>
              <a:rPr lang="en-US" dirty="0" smtClean="0"/>
              <a:t>Thus Article 15.4A’s basic principle is violated and with it the due process rights of the grievant, the grievance and the union to benefit from the possibility of lowest step resolution.</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Defenses Denied Development</a:t>
            </a:r>
            <a:endParaRPr lang="en-US" dirty="0"/>
          </a:p>
        </p:txBody>
      </p:sp>
      <p:sp>
        <p:nvSpPr>
          <p:cNvPr id="3" name="Content Placeholder 2"/>
          <p:cNvSpPr>
            <a:spLocks noGrp="1"/>
          </p:cNvSpPr>
          <p:nvPr>
            <p:ph idx="1"/>
          </p:nvPr>
        </p:nvSpPr>
        <p:spPr/>
        <p:txBody>
          <a:bodyPr/>
          <a:lstStyle/>
          <a:p>
            <a:r>
              <a:rPr lang="en-US" dirty="0" smtClean="0"/>
              <a:t>Articles 15, 17, and 31 all provide the Union the ability to fully develop all the facts through evidence gathering to ensure every available argument and defense is set forth on behalf of the grievant.</a:t>
            </a:r>
          </a:p>
          <a:p>
            <a:r>
              <a:rPr lang="en-US" dirty="0" smtClean="0"/>
              <a:t>When information is denied it prevents the Union from formulating and ultimately providing the best defense and violates the basic due process right of the Union to defend an employee and an employee’s basic due process right to the best possible defense.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if Information is provided at a Later Step.</a:t>
            </a:r>
            <a:endParaRPr lang="en-US" dirty="0"/>
          </a:p>
        </p:txBody>
      </p:sp>
      <p:sp>
        <p:nvSpPr>
          <p:cNvPr id="3" name="Content Placeholder 2"/>
          <p:cNvSpPr>
            <a:spLocks noGrp="1"/>
          </p:cNvSpPr>
          <p:nvPr>
            <p:ph idx="1"/>
          </p:nvPr>
        </p:nvSpPr>
        <p:spPr/>
        <p:txBody>
          <a:bodyPr/>
          <a:lstStyle/>
          <a:p>
            <a:r>
              <a:rPr lang="en-US" dirty="0" smtClean="0"/>
              <a:t>Our position, whether accept access to the tardy data or not, must be that the due process violation cannot be corrected as the lowest step for possible resolution is forever gone through the passage of time and the Collective Bargaining Agreement’s time limits.</a:t>
            </a:r>
          </a:p>
          <a:p>
            <a:r>
              <a:rPr lang="en-US" dirty="0" smtClean="0"/>
              <a:t>Nor should we accept remands to a prior step for further discussion in conjunction with receipt of the information to which we were originally denied access. </a:t>
            </a:r>
          </a:p>
          <a:p>
            <a:r>
              <a:rPr lang="en-US" dirty="0" smtClean="0"/>
              <a:t>Such a remand will negate our due process argument for denial of information.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Right to Information</a:t>
            </a:r>
            <a:endParaRPr lang="en-US" dirty="0"/>
          </a:p>
        </p:txBody>
      </p:sp>
      <p:sp>
        <p:nvSpPr>
          <p:cNvPr id="4" name="Content Placeholder 3"/>
          <p:cNvSpPr>
            <a:spLocks noGrp="1"/>
          </p:cNvSpPr>
          <p:nvPr>
            <p:ph idx="1"/>
          </p:nvPr>
        </p:nvSpPr>
        <p:spPr/>
        <p:txBody>
          <a:bodyPr/>
          <a:lstStyle/>
          <a:p>
            <a:r>
              <a:rPr lang="en-US" dirty="0" smtClean="0"/>
              <a:t>The union’s entitlement to information to collective  and contract administration is set forth in Article 31.3.</a:t>
            </a:r>
          </a:p>
          <a:p>
            <a:r>
              <a:rPr lang="en-US" dirty="0" smtClean="0"/>
              <a:t>Article 17.3 states specific rights to review documents, files and other records, in addition the right to interview a grievant, supervisors and witnesses.</a:t>
            </a:r>
          </a:p>
          <a:p>
            <a:r>
              <a:rPr lang="en-US" dirty="0" smtClean="0"/>
              <a:t>A request for information should state how the request is relevant to the handling of a grievance or potential grievance.</a:t>
            </a:r>
          </a:p>
          <a:p>
            <a:pPr algn="r"/>
            <a:r>
              <a:rPr lang="en-US" dirty="0" smtClean="0"/>
              <a:t>-JCIM Article 17, Page 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When Should I File a Labor Charge?</a:t>
            </a:r>
            <a:endParaRPr lang="en-US" dirty="0"/>
          </a:p>
        </p:txBody>
      </p:sp>
      <p:sp>
        <p:nvSpPr>
          <p:cNvPr id="3" name="Content Placeholder 2"/>
          <p:cNvSpPr>
            <a:spLocks noGrp="1"/>
          </p:cNvSpPr>
          <p:nvPr>
            <p:ph idx="1"/>
          </p:nvPr>
        </p:nvSpPr>
        <p:spPr/>
        <p:txBody>
          <a:bodyPr/>
          <a:lstStyle/>
          <a:p>
            <a:endParaRPr lang="en-US" dirty="0" smtClean="0"/>
          </a:p>
          <a:p>
            <a:r>
              <a:rPr lang="en-US" dirty="0" smtClean="0"/>
              <a:t>If management has not provided the information within 21 days of the original request.</a:t>
            </a:r>
          </a:p>
          <a:p>
            <a:r>
              <a:rPr lang="en-US" dirty="0" smtClean="0"/>
              <a:t>The Postal Service’s Law Department points out in their training that Labor Charges stemming from Denial of Information charges are “the most troublesome” and “are difficult to defend.”</a:t>
            </a:r>
          </a:p>
          <a:p>
            <a:r>
              <a:rPr lang="en-US" dirty="0" smtClean="0"/>
              <a:t>A labor charge should only be submitted by the local President or their designee.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Questions</a:t>
            </a:r>
            <a:endParaRPr lang="en-US" b="1" i="1" dirty="0"/>
          </a:p>
        </p:txBody>
      </p:sp>
      <p:pic>
        <p:nvPicPr>
          <p:cNvPr id="3074" name="Picture 2" descr="C:\Documents and Settings\user1\Local Settings\Temporary Internet Files\Content.IE5\FHP8Z936\MC900434403[1].wmf"/>
          <p:cNvPicPr>
            <a:picLocks noGrp="1" noChangeAspect="1" noChangeArrowheads="1"/>
          </p:cNvPicPr>
          <p:nvPr>
            <p:ph idx="1"/>
          </p:nvPr>
        </p:nvPicPr>
        <p:blipFill>
          <a:blip r:embed="rId2" cstate="print"/>
          <a:srcRect/>
          <a:stretch>
            <a:fillRect/>
          </a:stretch>
        </p:blipFill>
        <p:spPr bwMode="auto">
          <a:xfrm>
            <a:off x="2286000" y="2057400"/>
            <a:ext cx="4572000" cy="416329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Can I Request?</a:t>
            </a:r>
            <a:endParaRPr lang="en-US" dirty="0"/>
          </a:p>
        </p:txBody>
      </p:sp>
      <p:sp>
        <p:nvSpPr>
          <p:cNvPr id="3" name="Content Placeholder 2"/>
          <p:cNvSpPr>
            <a:spLocks noGrp="1"/>
          </p:cNvSpPr>
          <p:nvPr>
            <p:ph idx="1"/>
          </p:nvPr>
        </p:nvSpPr>
        <p:spPr/>
        <p:txBody>
          <a:bodyPr/>
          <a:lstStyle/>
          <a:p>
            <a:r>
              <a:rPr lang="en-US" dirty="0" smtClean="0"/>
              <a:t>Any and all information which the parties rely on to support their positions in a grievance is to be furnished and exchanged (with the exception of certain medical records).</a:t>
            </a:r>
          </a:p>
          <a:p>
            <a:r>
              <a:rPr lang="en-US" dirty="0" smtClean="0"/>
              <a:t>Information requests for timekeeping records, leave records, prior discipline records, staffing records, and work schedule records are normally regarded as relevant.</a:t>
            </a:r>
          </a:p>
          <a:p>
            <a:r>
              <a:rPr lang="en-US" dirty="0" smtClean="0"/>
              <a:t>For such routine requests no specific explanation of relevancy is required.                  -JCIM Art. 17, page 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Relevancy</a:t>
            </a:r>
            <a:endParaRPr lang="en-US" dirty="0"/>
          </a:p>
        </p:txBody>
      </p:sp>
      <p:sp>
        <p:nvSpPr>
          <p:cNvPr id="3" name="Content Placeholder 2"/>
          <p:cNvSpPr>
            <a:spLocks noGrp="1"/>
          </p:cNvSpPr>
          <p:nvPr>
            <p:ph idx="1"/>
          </p:nvPr>
        </p:nvSpPr>
        <p:spPr/>
        <p:txBody>
          <a:bodyPr/>
          <a:lstStyle/>
          <a:p>
            <a:r>
              <a:rPr lang="en-US" dirty="0" smtClean="0"/>
              <a:t>The law had developed special rules for union requests for information relating to non-bargaining unit members and employee medical information.</a:t>
            </a:r>
          </a:p>
          <a:p>
            <a:endParaRPr lang="en-US" dirty="0" smtClean="0"/>
          </a:p>
          <a:p>
            <a:r>
              <a:rPr lang="en-US" dirty="0" smtClean="0"/>
              <a:t>Information regarding non-bargaining unit members should be provided if it is reasonably probable that the information is relevant.          </a:t>
            </a:r>
          </a:p>
          <a:p>
            <a:endParaRPr lang="en-US" dirty="0" smtClean="0"/>
          </a:p>
          <a:p>
            <a:pPr algn="r"/>
            <a:r>
              <a:rPr lang="en-US" dirty="0" smtClean="0"/>
              <a:t>-JCIM Art. 17, Page 9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Relevant Information</a:t>
            </a:r>
            <a:endParaRPr lang="en-US" dirty="0"/>
          </a:p>
        </p:txBody>
      </p:sp>
      <p:sp>
        <p:nvSpPr>
          <p:cNvPr id="3" name="Content Placeholder 2"/>
          <p:cNvSpPr>
            <a:spLocks noGrp="1"/>
          </p:cNvSpPr>
          <p:nvPr>
            <p:ph idx="1"/>
          </p:nvPr>
        </p:nvSpPr>
        <p:spPr/>
        <p:txBody>
          <a:bodyPr/>
          <a:lstStyle/>
          <a:p>
            <a:r>
              <a:rPr lang="en-US" dirty="0" smtClean="0"/>
              <a:t>A document is relevant when it reasonably. . .</a:t>
            </a:r>
          </a:p>
          <a:p>
            <a:r>
              <a:rPr lang="en-US" dirty="0" smtClean="0"/>
              <a:t>Could </a:t>
            </a:r>
            <a:r>
              <a:rPr lang="en-US" b="1" i="1" dirty="0" smtClean="0"/>
              <a:t>contain </a:t>
            </a:r>
            <a:r>
              <a:rPr lang="en-US" dirty="0" smtClean="0"/>
              <a:t>useful information…</a:t>
            </a:r>
          </a:p>
          <a:p>
            <a:r>
              <a:rPr lang="en-US" dirty="0" smtClean="0"/>
              <a:t>Or could </a:t>
            </a:r>
            <a:r>
              <a:rPr lang="en-US" b="1" i="1" dirty="0" smtClean="0"/>
              <a:t>lead to </a:t>
            </a:r>
            <a:r>
              <a:rPr lang="en-US" dirty="0" smtClean="0"/>
              <a:t>useful information.</a:t>
            </a:r>
          </a:p>
          <a:p>
            <a:endParaRPr lang="en-US" dirty="0" smtClean="0"/>
          </a:p>
          <a:p>
            <a:r>
              <a:rPr lang="en-US" dirty="0" smtClean="0"/>
              <a:t>A supervisor’s disagreement as to a document’s relevance does not necessarily make the document irrelevant to the union, nor provide a valid reason not to disclose it.</a:t>
            </a:r>
          </a:p>
          <a:p>
            <a:pPr algn="r">
              <a:buNone/>
            </a:pPr>
            <a:r>
              <a:rPr lang="en-US" dirty="0" smtClean="0"/>
              <a:t>-Training for Supervisors USPS Law Department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if the Supervisor  Deems my request not relevant?</a:t>
            </a:r>
            <a:endParaRPr lang="en-US" dirty="0"/>
          </a:p>
        </p:txBody>
      </p:sp>
      <p:sp>
        <p:nvSpPr>
          <p:cNvPr id="3" name="Content Placeholder 2"/>
          <p:cNvSpPr>
            <a:spLocks noGrp="1"/>
          </p:cNvSpPr>
          <p:nvPr>
            <p:ph idx="1"/>
          </p:nvPr>
        </p:nvSpPr>
        <p:spPr/>
        <p:txBody>
          <a:bodyPr/>
          <a:lstStyle/>
          <a:p>
            <a:r>
              <a:rPr lang="en-US" dirty="0" smtClean="0"/>
              <a:t>Management is suppose to raise relevancy concerns immediately in order to provide the Union an opportunity to clarify the request.</a:t>
            </a:r>
          </a:p>
          <a:p>
            <a:endParaRPr lang="en-US" dirty="0" smtClean="0"/>
          </a:p>
          <a:p>
            <a:r>
              <a:rPr lang="en-US" dirty="0" smtClean="0"/>
              <a:t>Management can’t deny an entire information request because they believe one item is irrelevant.  They are obligated to provide everything requested and provide an explanation for not supplying any information.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does Management Generally Consider Irrelevant?</a:t>
            </a:r>
            <a:endParaRPr lang="en-US" dirty="0"/>
          </a:p>
        </p:txBody>
      </p:sp>
      <p:sp>
        <p:nvSpPr>
          <p:cNvPr id="3" name="Content Placeholder 2"/>
          <p:cNvSpPr>
            <a:spLocks noGrp="1"/>
          </p:cNvSpPr>
          <p:nvPr>
            <p:ph idx="1"/>
          </p:nvPr>
        </p:nvSpPr>
        <p:spPr/>
        <p:txBody>
          <a:bodyPr>
            <a:normAutofit lnSpcReduction="10000"/>
          </a:bodyPr>
          <a:lstStyle/>
          <a:p>
            <a:r>
              <a:rPr lang="en-US" dirty="0" smtClean="0"/>
              <a:t>Matters excluded from the grievance procedure.</a:t>
            </a:r>
          </a:p>
          <a:p>
            <a:r>
              <a:rPr lang="en-US" dirty="0" smtClean="0"/>
              <a:t>Postal Hiring Practices</a:t>
            </a:r>
          </a:p>
          <a:p>
            <a:r>
              <a:rPr lang="en-US" dirty="0" smtClean="0"/>
              <a:t>Moot grievance</a:t>
            </a:r>
          </a:p>
          <a:p>
            <a:r>
              <a:rPr lang="en-US" dirty="0" smtClean="0"/>
              <a:t>Privileged information </a:t>
            </a:r>
          </a:p>
          <a:p>
            <a:r>
              <a:rPr lang="en-US" dirty="0" smtClean="0"/>
              <a:t>Confidential Information</a:t>
            </a:r>
          </a:p>
          <a:p>
            <a:r>
              <a:rPr lang="en-US" dirty="0" smtClean="0"/>
              <a:t>Employees not represented my the requesting union</a:t>
            </a:r>
          </a:p>
          <a:p>
            <a:pPr>
              <a:buNone/>
            </a:pPr>
            <a:r>
              <a:rPr lang="en-US" dirty="0" smtClean="0"/>
              <a:t>Management can’t do a blanket denial of information requests concerning these types of requests.  If the union can show that the request is relevant it must be provided.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Fishing Expeditions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union can’t just ask for information hoping it will contain some violation of the contract.  Management is within its rights to deny this request.</a:t>
            </a:r>
          </a:p>
          <a:p>
            <a:endParaRPr lang="en-US" dirty="0" smtClean="0"/>
          </a:p>
          <a:p>
            <a:r>
              <a:rPr lang="en-US" dirty="0" smtClean="0"/>
              <a:t>The union must believe that the information is relevant to a grievance or investigation of a possible grievance</a:t>
            </a:r>
            <a:endParaRPr lang="en-US" dirty="0"/>
          </a:p>
        </p:txBody>
      </p:sp>
      <p:pic>
        <p:nvPicPr>
          <p:cNvPr id="2050" name="Picture 2" descr="C:\Documents and Settings\user1\Local Settings\Temporary Internet Files\Content.IE5\4HUA973T\MP900414051[1].jpg"/>
          <p:cNvPicPr>
            <a:picLocks noChangeAspect="1" noChangeArrowheads="1"/>
          </p:cNvPicPr>
          <p:nvPr/>
        </p:nvPicPr>
        <p:blipFill>
          <a:blip r:embed="rId2" cstate="print"/>
          <a:srcRect/>
          <a:stretch>
            <a:fillRect/>
          </a:stretch>
        </p:blipFill>
        <p:spPr bwMode="auto">
          <a:xfrm>
            <a:off x="533401" y="685800"/>
            <a:ext cx="3124199" cy="117723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Who Can I Request Information From?</a:t>
            </a:r>
            <a:endParaRPr lang="en-US" dirty="0"/>
          </a:p>
        </p:txBody>
      </p:sp>
      <p:sp>
        <p:nvSpPr>
          <p:cNvPr id="3" name="Content Placeholder 2"/>
          <p:cNvSpPr>
            <a:spLocks noGrp="1"/>
          </p:cNvSpPr>
          <p:nvPr>
            <p:ph idx="1"/>
          </p:nvPr>
        </p:nvSpPr>
        <p:spPr/>
        <p:txBody>
          <a:bodyPr/>
          <a:lstStyle/>
          <a:p>
            <a:endParaRPr lang="en-US" dirty="0" smtClean="0"/>
          </a:p>
          <a:p>
            <a:r>
              <a:rPr lang="en-US" dirty="0" smtClean="0"/>
              <a:t>Requests for information submitted by Union officials for the purpose of determining whether or not a grievance exists or for grievance documentation will be submitted to the appropriate supervisor </a:t>
            </a:r>
            <a:r>
              <a:rPr lang="en-US" b="1" i="1" dirty="0" smtClean="0"/>
              <a:t>as determined by the Union Representative.</a:t>
            </a:r>
            <a:endParaRPr lang="en-US" dirty="0" smtClean="0"/>
          </a:p>
          <a:p>
            <a:endParaRPr lang="en-US" dirty="0" smtClean="0"/>
          </a:p>
          <a:p>
            <a:pPr algn="r">
              <a:buNone/>
            </a:pPr>
            <a:r>
              <a:rPr lang="en-US" dirty="0" smtClean="0"/>
              <a:t>Grievance Settlement 77-1723 dated April 1, 1981</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359</TotalTime>
  <Words>1223</Words>
  <Application>Microsoft Office PowerPoint</Application>
  <PresentationFormat>On-screen Show (4:3)</PresentationFormat>
  <Paragraphs>101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Steward’s Guide to Information Requests</vt:lpstr>
      <vt:lpstr>Right to Information</vt:lpstr>
      <vt:lpstr>What Can I Request?</vt:lpstr>
      <vt:lpstr>Relevancy</vt:lpstr>
      <vt:lpstr>What is Relevant Information</vt:lpstr>
      <vt:lpstr>What if the Supervisor  Deems my request not relevant?</vt:lpstr>
      <vt:lpstr>What does Management Generally Consider Irrelevant?</vt:lpstr>
      <vt:lpstr>Fishing Expeditions</vt:lpstr>
      <vt:lpstr>Who Can I Request Information From?</vt:lpstr>
      <vt:lpstr>The Cost of Information</vt:lpstr>
      <vt:lpstr>Avoiding Information Costs</vt:lpstr>
      <vt:lpstr>How Long Does Management Have to Respond to a Request?</vt:lpstr>
      <vt:lpstr>When Should I File a Grievance?</vt:lpstr>
      <vt:lpstr>What Should be in the Grievance.</vt:lpstr>
      <vt:lpstr>Conducting an Interview</vt:lpstr>
      <vt:lpstr>Negative Inference</vt:lpstr>
      <vt:lpstr>Lowest Possible Step Fatally Damaged</vt:lpstr>
      <vt:lpstr>Defenses Denied Development</vt:lpstr>
      <vt:lpstr>What if Information is provided at a Later Step.</vt:lpstr>
      <vt:lpstr>When Should I File a Labor Charge?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Steward’s Guide to Information Requests</dc:title>
  <dc:creator>admin</dc:creator>
  <cp:lastModifiedBy>Lance Account</cp:lastModifiedBy>
  <cp:revision>30</cp:revision>
  <dcterms:created xsi:type="dcterms:W3CDTF">2012-01-16T18:04:45Z</dcterms:created>
  <dcterms:modified xsi:type="dcterms:W3CDTF">2012-02-14T23:25:00Z</dcterms:modified>
</cp:coreProperties>
</file>